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7" r:id="rId9"/>
    <p:sldId id="263" r:id="rId10"/>
    <p:sldId id="264" r:id="rId11"/>
    <p:sldId id="266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Средний стиль 4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</a:t>
            </a:r>
            <a:r>
              <a:rPr lang="ru-RU" dirty="0"/>
              <a:t>-ПРИЛОЖЕНИЕ «САЙТ КИНОТЕАТРА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Жданова а. а.</a:t>
            </a:r>
          </a:p>
          <a:p>
            <a:r>
              <a:rPr lang="ru-RU" dirty="0" smtClean="0"/>
              <a:t>Группа 589-1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735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/>
              <a:t>Регистрация и вход</a:t>
            </a:r>
            <a:endParaRPr lang="ru-RU" b="1" dirty="0"/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1662286" y="2427183"/>
            <a:ext cx="3375228" cy="27516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6797300" y="2097088"/>
            <a:ext cx="3427356" cy="3365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7617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96387" y="657871"/>
            <a:ext cx="9905998" cy="1478570"/>
          </a:xfrm>
        </p:spPr>
        <p:txBody>
          <a:bodyPr/>
          <a:lstStyle/>
          <a:p>
            <a:r>
              <a:rPr lang="ru-RU" b="1" dirty="0"/>
              <a:t>База данных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00301" y="1975167"/>
            <a:ext cx="4910253" cy="3541714"/>
          </a:xfrm>
        </p:spPr>
        <p:txBody>
          <a:bodyPr/>
          <a:lstStyle/>
          <a:p>
            <a:r>
              <a:rPr lang="ru-RU" dirty="0"/>
              <a:t>Миграции осуществляются через консоль диспетчера </a:t>
            </a:r>
            <a:r>
              <a:rPr lang="ru-RU" dirty="0" smtClean="0"/>
              <a:t>пакетов с помощью команды </a:t>
            </a:r>
            <a:r>
              <a:rPr lang="en-US" dirty="0" smtClean="0"/>
              <a:t>Add-Migration &lt;</a:t>
            </a:r>
            <a:r>
              <a:rPr lang="ru-RU" dirty="0" smtClean="0"/>
              <a:t>Имя</a:t>
            </a:r>
            <a:r>
              <a:rPr lang="en-US" dirty="0" smtClean="0"/>
              <a:t>&gt;</a:t>
            </a:r>
            <a:endParaRPr lang="ru-RU" dirty="0" smtClean="0"/>
          </a:p>
          <a:p>
            <a:r>
              <a:rPr lang="ru-RU" dirty="0" smtClean="0"/>
              <a:t>Для обновления базы данных используется команда </a:t>
            </a:r>
            <a:r>
              <a:rPr lang="en-US" dirty="0" smtClean="0"/>
              <a:t>Update-Database</a:t>
            </a:r>
            <a:endParaRPr lang="ru-RU" dirty="0"/>
          </a:p>
          <a:p>
            <a:endParaRPr lang="ru-RU" dirty="0"/>
          </a:p>
        </p:txBody>
      </p:sp>
      <p:pic>
        <p:nvPicPr>
          <p:cNvPr id="7" name="Рисунок 6"/>
          <p:cNvPicPr/>
          <p:nvPr/>
        </p:nvPicPr>
        <p:blipFill>
          <a:blip r:embed="rId2"/>
          <a:stretch>
            <a:fillRect/>
          </a:stretch>
        </p:blipFill>
        <p:spPr>
          <a:xfrm>
            <a:off x="7203238" y="884554"/>
            <a:ext cx="4210050" cy="2181225"/>
          </a:xfrm>
          <a:prstGeom prst="rect">
            <a:avLst/>
          </a:prstGeom>
        </p:spPr>
      </p:pic>
      <p:pic>
        <p:nvPicPr>
          <p:cNvPr id="8" name="Рисунок 7"/>
          <p:cNvPicPr/>
          <p:nvPr/>
        </p:nvPicPr>
        <p:blipFill rotWithShape="1">
          <a:blip r:embed="rId3"/>
          <a:srcRect b="15241"/>
          <a:stretch/>
        </p:blipFill>
        <p:spPr bwMode="auto">
          <a:xfrm>
            <a:off x="7212763" y="3465368"/>
            <a:ext cx="4200525" cy="21717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87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55717" y="1654233"/>
            <a:ext cx="7040880" cy="1596043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4921335" y="3928484"/>
            <a:ext cx="5940425" cy="115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770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15591" y="1180407"/>
            <a:ext cx="8157642" cy="2684837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4848714" y="4360632"/>
            <a:ext cx="2276475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510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Цель: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 smtClean="0"/>
              <a:t>в </a:t>
            </a:r>
            <a:r>
              <a:rPr lang="ru-RU" dirty="0"/>
              <a:t>рамках выбранной тематики сделать обзор предметной области, определить недостатки существующих </a:t>
            </a:r>
            <a:r>
              <a:rPr lang="ru-RU" dirty="0" smtClean="0"/>
              <a:t>решений;</a:t>
            </a:r>
            <a:endParaRPr lang="ru-RU" dirty="0"/>
          </a:p>
          <a:p>
            <a:r>
              <a:rPr lang="ru-RU" dirty="0" smtClean="0"/>
              <a:t>выполнить </a:t>
            </a:r>
            <a:r>
              <a:rPr lang="ru-RU" dirty="0"/>
              <a:t>постановку задачи, определить цель и задачи выполнения </a:t>
            </a:r>
            <a:r>
              <a:rPr lang="ru-RU" dirty="0" smtClean="0"/>
              <a:t>исследования\проектирования;</a:t>
            </a:r>
            <a:endParaRPr lang="ru-RU" dirty="0"/>
          </a:p>
          <a:p>
            <a:r>
              <a:rPr lang="ru-RU" dirty="0" smtClean="0"/>
              <a:t>сформулировать </a:t>
            </a:r>
            <a:r>
              <a:rPr lang="ru-RU" dirty="0"/>
              <a:t>требования для выполнения </a:t>
            </a:r>
            <a:r>
              <a:rPr lang="ru-RU" dirty="0" smtClean="0"/>
              <a:t>исследования\проектирования</a:t>
            </a:r>
            <a:r>
              <a:rPr lang="en-US" dirty="0" smtClean="0"/>
              <a:t>;</a:t>
            </a:r>
            <a:endParaRPr lang="ru-RU" dirty="0"/>
          </a:p>
          <a:p>
            <a:r>
              <a:rPr lang="ru-RU" dirty="0" smtClean="0"/>
              <a:t>выбрать </a:t>
            </a:r>
            <a:r>
              <a:rPr lang="ru-RU" dirty="0"/>
              <a:t>средства реализации;</a:t>
            </a:r>
          </a:p>
          <a:p>
            <a:r>
              <a:rPr lang="ru-RU" dirty="0" smtClean="0"/>
              <a:t>разработать </a:t>
            </a:r>
            <a:r>
              <a:rPr lang="ru-RU" dirty="0"/>
              <a:t>проект предлагаемого </a:t>
            </a:r>
            <a:r>
              <a:rPr lang="ru-RU" dirty="0" smtClean="0"/>
              <a:t>решения.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819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8214" y="236133"/>
            <a:ext cx="9905998" cy="1478570"/>
          </a:xfrm>
        </p:spPr>
        <p:txBody>
          <a:bodyPr/>
          <a:lstStyle/>
          <a:p>
            <a:pPr algn="ctr"/>
            <a:r>
              <a:rPr lang="ru-RU" b="1" dirty="0" err="1"/>
              <a:t>Web</a:t>
            </a:r>
            <a:r>
              <a:rPr lang="ru-RU" b="1" dirty="0"/>
              <a:t>-приложение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58285" y="1551218"/>
            <a:ext cx="9814762" cy="35417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dirty="0" err="1"/>
              <a:t>Web</a:t>
            </a:r>
            <a:r>
              <a:rPr lang="ru-RU" dirty="0"/>
              <a:t>-приложение (</a:t>
            </a:r>
            <a:r>
              <a:rPr lang="ru-RU" dirty="0" err="1"/>
              <a:t>Web</a:t>
            </a:r>
            <a:r>
              <a:rPr lang="ru-RU" dirty="0"/>
              <a:t> </a:t>
            </a:r>
            <a:r>
              <a:rPr lang="ru-RU" dirty="0" err="1"/>
              <a:t>Application</a:t>
            </a:r>
            <a:r>
              <a:rPr lang="ru-RU" dirty="0"/>
              <a:t>) — программа c двухуровневой архитектурой «клиент-сервер</a:t>
            </a:r>
            <a:r>
              <a:rPr lang="ru-RU" dirty="0" smtClean="0"/>
              <a:t>». Все </a:t>
            </a:r>
            <a:r>
              <a:rPr lang="ru-RU" dirty="0"/>
              <a:t>данные хранятся на сервере, обмен происходит через сеть по протоколам HTTP/HTTPS.</a:t>
            </a:r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endParaRPr lang="ru-RU" dirty="0"/>
          </a:p>
        </p:txBody>
      </p:sp>
      <p:pic>
        <p:nvPicPr>
          <p:cNvPr id="1032" name="Picture 8" descr="Особенности тестирования веб-приложений — Лаборатория Качеств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84" y="3275734"/>
            <a:ext cx="6675433" cy="279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79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1" y="288780"/>
            <a:ext cx="9905998" cy="1478570"/>
          </a:xfrm>
        </p:spPr>
        <p:txBody>
          <a:bodyPr/>
          <a:lstStyle/>
          <a:p>
            <a:pPr algn="ctr"/>
            <a:r>
              <a:rPr lang="ru-RU" b="1" dirty="0" smtClean="0"/>
              <a:t>языки </a:t>
            </a:r>
            <a:r>
              <a:rPr lang="ru-RU" b="1" dirty="0"/>
              <a:t>программирования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9275578"/>
              </p:ext>
            </p:extLst>
          </p:nvPr>
        </p:nvGraphicFramePr>
        <p:xfrm>
          <a:off x="1141411" y="1542906"/>
          <a:ext cx="9905997" cy="490777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3301999">
                  <a:extLst>
                    <a:ext uri="{9D8B030D-6E8A-4147-A177-3AD203B41FA5}">
                      <a16:colId xmlns:a16="http://schemas.microsoft.com/office/drawing/2014/main" val="2936486594"/>
                    </a:ext>
                  </a:extLst>
                </a:gridCol>
                <a:gridCol w="3301999">
                  <a:extLst>
                    <a:ext uri="{9D8B030D-6E8A-4147-A177-3AD203B41FA5}">
                      <a16:colId xmlns:a16="http://schemas.microsoft.com/office/drawing/2014/main" val="3393413764"/>
                    </a:ext>
                  </a:extLst>
                </a:gridCol>
                <a:gridCol w="3301999">
                  <a:extLst>
                    <a:ext uri="{9D8B030D-6E8A-4147-A177-3AD203B41FA5}">
                      <a16:colId xmlns:a16="http://schemas.microsoft.com/office/drawing/2014/main" val="1409783625"/>
                    </a:ext>
                  </a:extLst>
                </a:gridCol>
              </a:tblGrid>
              <a:tr h="682130"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HTML</a:t>
                      </a:r>
                      <a:endParaRPr lang="ru-RU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ru-RU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01393"/>
                  </a:ext>
                </a:extLst>
              </a:tr>
              <a:tr h="42256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Его элементы позволяют отображать стандартные блоки страниц, а также представляют форматированный текст, изображения, таблицы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 т.д.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 помощью CSS задаются шрифты, цвета, стили, расположение отдельных элементов, а также отображение страниц на разных устройствах. </a:t>
                      </a:r>
                    </a:p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Предоставляет языковые конструкции для непосредственной поддержки такой концепции работы. 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232576"/>
                  </a:ext>
                </a:extLst>
              </a:tr>
            </a:tbl>
          </a:graphicData>
        </a:graphic>
      </p:graphicFrame>
      <p:pic>
        <p:nvPicPr>
          <p:cNvPr id="2050" name="Picture 2" descr="CSS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979" y="4266026"/>
            <a:ext cx="1324583" cy="186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ML — Википеди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275" y="4319782"/>
            <a:ext cx="1761255" cy="176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# | Викии Вики | Fand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9011" y="4359089"/>
            <a:ext cx="1718771" cy="171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99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2482" y="693333"/>
            <a:ext cx="9905998" cy="1478570"/>
          </a:xfrm>
        </p:spPr>
        <p:txBody>
          <a:bodyPr/>
          <a:lstStyle/>
          <a:p>
            <a:r>
              <a:rPr lang="ru-RU" b="1" dirty="0"/>
              <a:t>ASP.NET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9725" y="1850476"/>
            <a:ext cx="5616836" cy="3541714"/>
          </a:xfrm>
        </p:spPr>
        <p:txBody>
          <a:bodyPr>
            <a:normAutofit/>
          </a:bodyPr>
          <a:lstStyle/>
          <a:p>
            <a:r>
              <a:rPr lang="ru-RU" dirty="0"/>
              <a:t>ASP.NET - это один из самых популярных </a:t>
            </a:r>
            <a:r>
              <a:rPr lang="ru-RU" dirty="0" err="1"/>
              <a:t>фреймворков</a:t>
            </a:r>
            <a:r>
              <a:rPr lang="ru-RU" dirty="0"/>
              <a:t> для разработки сайтов. Инфраструктура ASP.NET MVC 5 представляет собой последнюю версию веб-платформы ASP.NET от </a:t>
            </a:r>
            <a:r>
              <a:rPr lang="ru-RU" dirty="0" err="1"/>
              <a:t>Microsoft</a:t>
            </a:r>
            <a:r>
              <a:rPr lang="ru-RU" dirty="0"/>
              <a:t>. </a:t>
            </a:r>
            <a:endParaRPr lang="ru-RU" dirty="0" smtClean="0"/>
          </a:p>
          <a:p>
            <a:endParaRPr lang="ru-RU" dirty="0"/>
          </a:p>
        </p:txBody>
      </p:sp>
      <p:pic>
        <p:nvPicPr>
          <p:cNvPr id="3074" name="Picture 2" descr="Конвертация ASP в ASP.NET - Ispir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563" y="1432618"/>
            <a:ext cx="50101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26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74664" y="510452"/>
            <a:ext cx="7362507" cy="1478570"/>
          </a:xfrm>
        </p:spPr>
        <p:txBody>
          <a:bodyPr/>
          <a:lstStyle/>
          <a:p>
            <a:pPr algn="ctr"/>
            <a:r>
              <a:rPr lang="en-US" b="1" dirty="0" smtClean="0"/>
              <a:t>MVC</a:t>
            </a:r>
            <a:r>
              <a:rPr lang="ru-RU" b="1" dirty="0"/>
              <a:t/>
            </a:r>
            <a:br>
              <a:rPr lang="ru-RU" b="1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9586" y="1413163"/>
            <a:ext cx="8254539" cy="4785361"/>
          </a:xfrm>
        </p:spPr>
        <p:txBody>
          <a:bodyPr>
            <a:normAutofit/>
          </a:bodyPr>
          <a:lstStyle/>
          <a:p>
            <a:r>
              <a:rPr lang="ru-RU" b="1" dirty="0" smtClean="0"/>
              <a:t>Модель </a:t>
            </a:r>
            <a:r>
              <a:rPr lang="ru-RU" b="1" dirty="0"/>
              <a:t>(</a:t>
            </a:r>
            <a:r>
              <a:rPr lang="ru-RU" b="1" dirty="0" err="1"/>
              <a:t>model</a:t>
            </a:r>
            <a:r>
              <a:rPr lang="ru-RU" b="1" dirty="0"/>
              <a:t>):</a:t>
            </a:r>
            <a:r>
              <a:rPr lang="ru-RU" dirty="0"/>
              <a:t> описывает используемые в приложении данные, а также логику, которая связана непосредственно с </a:t>
            </a:r>
            <a:r>
              <a:rPr lang="ru-RU" dirty="0" smtClean="0"/>
              <a:t>данными.</a:t>
            </a:r>
          </a:p>
          <a:p>
            <a:r>
              <a:rPr lang="ru-RU" b="1" dirty="0" smtClean="0"/>
              <a:t>Представление </a:t>
            </a:r>
            <a:r>
              <a:rPr lang="ru-RU" b="1" dirty="0"/>
              <a:t>(</a:t>
            </a:r>
            <a:r>
              <a:rPr lang="ru-RU" b="1" dirty="0" err="1"/>
              <a:t>view</a:t>
            </a:r>
            <a:r>
              <a:rPr lang="ru-RU" b="1" dirty="0"/>
              <a:t>):</a:t>
            </a:r>
            <a:r>
              <a:rPr lang="ru-RU" dirty="0"/>
              <a:t> отвечают за визуальную часть или пользовательский </a:t>
            </a:r>
            <a:r>
              <a:rPr lang="ru-RU" dirty="0" smtClean="0"/>
              <a:t>интерфейс.</a:t>
            </a:r>
          </a:p>
          <a:p>
            <a:r>
              <a:rPr lang="ru-RU" b="1" dirty="0" smtClean="0"/>
              <a:t>Контроллер </a:t>
            </a:r>
            <a:r>
              <a:rPr lang="ru-RU" b="1" dirty="0"/>
              <a:t>(</a:t>
            </a:r>
            <a:r>
              <a:rPr lang="ru-RU" b="1" dirty="0" err="1"/>
              <a:t>controller</a:t>
            </a:r>
            <a:r>
              <a:rPr lang="ru-RU" b="1" dirty="0"/>
              <a:t>):</a:t>
            </a:r>
            <a:r>
              <a:rPr lang="ru-RU" dirty="0"/>
              <a:t> представляет центральный компонент MVC, который обеспечивает связь между пользователем и приложением, представлением и хранилищем данных. </a:t>
            </a:r>
          </a:p>
        </p:txBody>
      </p:sp>
      <p:pic>
        <p:nvPicPr>
          <p:cNvPr id="5" name="Рисунок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878" y="942166"/>
            <a:ext cx="2527068" cy="50928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780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/>
          <p:nvPr/>
        </p:nvPicPr>
        <p:blipFill>
          <a:blip r:embed="rId2"/>
          <a:stretch>
            <a:fillRect/>
          </a:stretch>
        </p:blipFill>
        <p:spPr>
          <a:xfrm>
            <a:off x="7621343" y="1098954"/>
            <a:ext cx="2902365" cy="32458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9725" y="99751"/>
            <a:ext cx="9905998" cy="1478570"/>
          </a:xfrm>
        </p:spPr>
        <p:txBody>
          <a:bodyPr/>
          <a:lstStyle/>
          <a:p>
            <a:pPr algn="ctr"/>
            <a:r>
              <a:rPr lang="ru-RU" b="1" dirty="0" smtClean="0"/>
              <a:t>СКРИНШОТЫ ПРОГРАММЫ</a:t>
            </a:r>
            <a:endParaRPr lang="ru-RU" b="1" dirty="0"/>
          </a:p>
        </p:txBody>
      </p:sp>
      <p:pic>
        <p:nvPicPr>
          <p:cNvPr id="7" name="Рисунок 6"/>
          <p:cNvPicPr/>
          <p:nvPr/>
        </p:nvPicPr>
        <p:blipFill rotWithShape="1">
          <a:blip r:embed="rId3"/>
          <a:srcRect r="-2459" b="3933"/>
          <a:stretch/>
        </p:blipFill>
        <p:spPr bwMode="auto">
          <a:xfrm>
            <a:off x="832945" y="1168226"/>
            <a:ext cx="4994277" cy="27886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011" y="3190320"/>
            <a:ext cx="4656726" cy="26008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9912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80856" y="448685"/>
            <a:ext cx="5940425" cy="41484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Объект 5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72889" y="2194517"/>
            <a:ext cx="5900151" cy="35417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76995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58533" y="182965"/>
            <a:ext cx="9905998" cy="1478570"/>
          </a:xfrm>
        </p:spPr>
        <p:txBody>
          <a:bodyPr/>
          <a:lstStyle/>
          <a:p>
            <a:pPr algn="ctr"/>
            <a:r>
              <a:rPr lang="ru-RU" b="1" dirty="0" smtClean="0"/>
              <a:t>ПРОВЕРКИ ВВОДА</a:t>
            </a:r>
            <a:endParaRPr lang="ru-RU" b="1" dirty="0"/>
          </a:p>
        </p:txBody>
      </p:sp>
      <p:pic>
        <p:nvPicPr>
          <p:cNvPr id="8" name="Рисунок 7"/>
          <p:cNvPicPr/>
          <p:nvPr/>
        </p:nvPicPr>
        <p:blipFill>
          <a:blip r:embed="rId2"/>
          <a:stretch>
            <a:fillRect/>
          </a:stretch>
        </p:blipFill>
        <p:spPr>
          <a:xfrm>
            <a:off x="1057969" y="1661535"/>
            <a:ext cx="1766555" cy="37335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Рисунок 8"/>
          <p:cNvPicPr/>
          <p:nvPr/>
        </p:nvPicPr>
        <p:blipFill>
          <a:blip r:embed="rId3"/>
          <a:stretch>
            <a:fillRect/>
          </a:stretch>
        </p:blipFill>
        <p:spPr>
          <a:xfrm>
            <a:off x="3424287" y="1661535"/>
            <a:ext cx="4600256" cy="12750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Рисунок 9"/>
          <p:cNvPicPr/>
          <p:nvPr/>
        </p:nvPicPr>
        <p:blipFill>
          <a:blip r:embed="rId4"/>
          <a:stretch>
            <a:fillRect/>
          </a:stretch>
        </p:blipFill>
        <p:spPr>
          <a:xfrm>
            <a:off x="3284888" y="3491521"/>
            <a:ext cx="4879054" cy="19932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Рисунок 10"/>
          <p:cNvPicPr/>
          <p:nvPr/>
        </p:nvPicPr>
        <p:blipFill>
          <a:blip r:embed="rId5"/>
          <a:stretch>
            <a:fillRect/>
          </a:stretch>
        </p:blipFill>
        <p:spPr>
          <a:xfrm>
            <a:off x="8624307" y="1608508"/>
            <a:ext cx="2646321" cy="38762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4807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115</TotalTime>
  <Words>240</Words>
  <Application>Microsoft Office PowerPoint</Application>
  <PresentationFormat>Широкоэкранный</PresentationFormat>
  <Paragraphs>31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Trebuchet MS</vt:lpstr>
      <vt:lpstr>Tw Cen MT</vt:lpstr>
      <vt:lpstr>Контур</vt:lpstr>
      <vt:lpstr>WEB-ПРИЛОЖЕНИЕ «САЙТ КИНОТЕАТРА»</vt:lpstr>
      <vt:lpstr>Цель:</vt:lpstr>
      <vt:lpstr>Web-приложение </vt:lpstr>
      <vt:lpstr>языки программирования</vt:lpstr>
      <vt:lpstr>ASP.NET </vt:lpstr>
      <vt:lpstr>MVC </vt:lpstr>
      <vt:lpstr>СКРИНШОТЫ ПРОГРАММЫ</vt:lpstr>
      <vt:lpstr>Презентация PowerPoint</vt:lpstr>
      <vt:lpstr>ПРОВЕРКИ ВВОДА</vt:lpstr>
      <vt:lpstr>Регистрация и вход</vt:lpstr>
      <vt:lpstr>База данных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Интернет-магазин</dc:title>
  <dc:creator>Пользователь Windows</dc:creator>
  <cp:lastModifiedBy>Пользователь Windows</cp:lastModifiedBy>
  <cp:revision>14</cp:revision>
  <dcterms:created xsi:type="dcterms:W3CDTF">2022-06-24T14:57:39Z</dcterms:created>
  <dcterms:modified xsi:type="dcterms:W3CDTF">2022-12-28T12:57:57Z</dcterms:modified>
</cp:coreProperties>
</file>